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63" r:id="rId3"/>
    <p:sldId id="266" r:id="rId4"/>
    <p:sldId id="267" r:id="rId5"/>
    <p:sldId id="264" r:id="rId6"/>
    <p:sldId id="275" r:id="rId7"/>
    <p:sldId id="262" r:id="rId8"/>
    <p:sldId id="268" r:id="rId9"/>
    <p:sldId id="281" r:id="rId10"/>
    <p:sldId id="269" r:id="rId11"/>
    <p:sldId id="282" r:id="rId12"/>
    <p:sldId id="270" r:id="rId13"/>
    <p:sldId id="271" r:id="rId14"/>
    <p:sldId id="272" r:id="rId15"/>
    <p:sldId id="273" r:id="rId16"/>
    <p:sldId id="276" r:id="rId17"/>
    <p:sldId id="283" r:id="rId18"/>
    <p:sldId id="284" r:id="rId19"/>
    <p:sldId id="285" r:id="rId20"/>
    <p:sldId id="286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福田 潤" initials="福田" lastIdx="1" clrIdx="0">
    <p:extLst>
      <p:ext uri="{19B8F6BF-5375-455C-9EA6-DF929625EA0E}">
        <p15:presenceInfo xmlns:p15="http://schemas.microsoft.com/office/powerpoint/2012/main" userId="d221526ad5f8b2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/>
    <p:restoredTop sz="83962"/>
  </p:normalViewPr>
  <p:slideViewPr>
    <p:cSldViewPr snapToGrid="0" snapToObjects="1">
      <p:cViewPr varScale="1">
        <p:scale>
          <a:sx n="87" d="100"/>
          <a:sy n="87" d="100"/>
        </p:scale>
        <p:origin x="1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9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2EA0F-B2B6-4944-BD8B-A47AEB04429A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9B7E4-0038-8849-8F5C-C96E4DACAD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72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9B7E4-0038-8849-8F5C-C96E4DACAD4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06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9B7E4-0038-8849-8F5C-C96E4DACAD4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43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9B7E4-0038-8849-8F5C-C96E4DACAD4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55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9B7E4-0038-8849-8F5C-C96E4DACAD4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377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9B7E4-0038-8849-8F5C-C96E4DACAD4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612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9B7E4-0038-8849-8F5C-C96E4DACAD4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39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9B7E4-0038-8849-8F5C-C96E4DACAD4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40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9B7E4-0038-8849-8F5C-C96E4DACAD4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205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9B7E4-0038-8849-8F5C-C96E4DACAD4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13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5DA4C9-A4A0-834F-9B2E-078937E7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B1BA509-4DEB-C245-A908-0ACAB6AFB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E30AE4-E6D1-F042-9BEC-9E67DF8C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907-79E9-1942-8839-BCD2C0531DBA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593367-11D2-F247-B929-9F051F19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12BBF0-9BDF-7940-9008-DE639E71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FB3-82B8-1C4F-942B-693A70ECA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72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6221EB-9553-7A45-9E19-3A6A0FD7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21EF11-FF20-DA43-BD4D-23D90EC51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5C9DDE-7BE9-5144-B567-25903EFB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907-79E9-1942-8839-BCD2C0531DBA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3A5D67-DC1B-9646-88FD-EFC4DE04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A38D5B-E80E-5E4E-B7A6-234B013D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FB3-82B8-1C4F-942B-693A70ECA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11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BD3266B-0DF1-C443-8A81-03379BE22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39DF4B-4B1B-6B41-86AE-BCBC48519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E313C2-F3A1-9E48-936C-6A316E2D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907-79E9-1942-8839-BCD2C0531DBA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C38A4D-F0D0-8A4F-AF4A-FDED1741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EE2284-700D-3343-9D50-AD1C37FD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FB3-82B8-1C4F-942B-693A70ECA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32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793101-2C88-F840-81B9-A1B8E9AE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BC11C3-FA1A-4346-89F3-53C0EACF7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9A0A3E-88BE-E344-A971-55D44E44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907-79E9-1942-8839-BCD2C0531DBA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3248B2-8551-3848-81DB-AECFC9A5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50D967-59EA-6348-81B0-3D0660B8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FB3-82B8-1C4F-942B-693A70ECA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50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1595A3-0C74-FF4D-B445-7BA40CD3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573197-B525-F248-816F-43D6047E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4F028B-C6F0-E34B-A127-DE79F8D6E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907-79E9-1942-8839-BCD2C0531DBA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87D42E-40A9-114A-802B-A90CDD21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ECE7A0-6CED-C248-9B77-CD4658AF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FB3-82B8-1C4F-942B-693A70ECA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64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FC5A6A-3C3E-124D-ADC9-CEA1559E5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F5B9E2-AAB6-A74B-843B-3D0256F97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7D2298-48B5-9E45-B874-5768B9141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A81BF3-189C-634D-9720-69A9BBED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907-79E9-1942-8839-BCD2C0531DBA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D352EF-2EED-2A40-A14D-CD96882F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4A75E9-E209-1843-93A6-BE52C000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FB3-82B8-1C4F-942B-693A70ECA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34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28298D-790C-6941-8AFE-E51E8DBD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2A6095-AA42-6146-B96B-298E3CC52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4187F4-BA7D-E648-8DF7-6829CFDC1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FC4511B-7E08-6744-9EC4-F19016085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9E4FFC4-22C3-F54F-BE28-DAD173E4E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0547BED-3F42-7045-9F48-2F8427B2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907-79E9-1942-8839-BCD2C0531DBA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2ECF71A-31A7-CA4C-91FE-6C223205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A62DE3E-6746-5C49-8729-F54CDA5B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FB3-82B8-1C4F-942B-693A70ECA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84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8C4EE3-510A-5048-B839-7271B71B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1D7CAA3-0B9A-5C42-AC3B-F4C8A52F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907-79E9-1942-8839-BCD2C0531DBA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9611D0-98D6-AC4B-8413-8BEAD0C34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14D076C-E16D-AD46-915E-D94B33F7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FB3-82B8-1C4F-942B-693A70ECA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89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6258C88-B2B1-9349-9767-46AB8935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907-79E9-1942-8839-BCD2C0531DBA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EF2177-5E2A-814D-8441-032F7F5F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C3E56F-478E-424E-B114-D63C6EC6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FB3-82B8-1C4F-942B-693A70ECA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89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C4007C-3D2B-E04A-898C-3B1B0A13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BBDB14-458B-9149-AAC9-7492B216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4E5543-22B4-8B4E-B7BE-53D9B5E85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2799CB-545E-9C49-B213-9E1A82FC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907-79E9-1942-8839-BCD2C0531DBA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507F42-0B92-F14B-B49B-CA0341D2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C11186-4873-D844-AC6E-9A115F60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FB3-82B8-1C4F-942B-693A70ECA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87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A1F620-FC43-AC47-BD86-5A3F9855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727038E-2B60-3149-94E3-9FF40B50A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EEDF9F-6270-1445-A8F4-722D386F7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8AA15E4-5F31-D04D-BF51-EE91B6525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907-79E9-1942-8839-BCD2C0531DBA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337AC3-060B-D046-AD71-656876A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D9C417-4E52-974D-9165-C3128530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AFB3-82B8-1C4F-942B-693A70ECA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5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9ED1159-C011-A848-80AC-F6508BB95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CB61CB-E990-654B-A251-15B7E8E7A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1EE889-E1BC-C249-9EA5-D514567AA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66907-79E9-1942-8839-BCD2C0531DBA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2DF1CF-6A6C-2F43-96C9-F52EB01D6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60A97D-3300-5742-B443-82334D4A6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0AFB3-82B8-1C4F-942B-693A70ECA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03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ext.go.jp/a_menu/shougai/senshuu/1413725.htm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817A232-2AF2-4849-973B-E5D459ED3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323" y="1906073"/>
            <a:ext cx="8777353" cy="24856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DE50B8-8EDB-E44F-B2FD-0777200832D1}"/>
              </a:ext>
            </a:extLst>
          </p:cNvPr>
          <p:cNvSpPr txBox="1"/>
          <p:nvPr/>
        </p:nvSpPr>
        <p:spPr>
          <a:xfrm>
            <a:off x="10892449" y="35771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0000"/>
                </a:solidFill>
              </a:rPr>
              <a:t>表紙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EA460DB-F4E1-2545-A21E-5AFA832B7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79" y="4580897"/>
            <a:ext cx="5089281" cy="19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8963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DA6BA2B-973D-3C49-BD98-C1A7F03BC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2385"/>
            <a:ext cx="12192000" cy="453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6948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441F8AE-2687-E140-A003-A985FB48554C}"/>
              </a:ext>
            </a:extLst>
          </p:cNvPr>
          <p:cNvSpPr/>
          <p:nvPr/>
        </p:nvSpPr>
        <p:spPr>
          <a:xfrm>
            <a:off x="925353" y="1382382"/>
            <a:ext cx="10341294" cy="40932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資格を必要としない</a:t>
            </a:r>
          </a:p>
          <a:p>
            <a:pPr algn="ctr">
              <a:lnSpc>
                <a:spcPct val="150000"/>
              </a:lnSpc>
            </a:pPr>
            <a:r>
              <a:rPr lang="ja-JP" altLang="en-US" sz="720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あこがれの職業があって</a:t>
            </a:r>
            <a:endParaRPr lang="en-US" altLang="ja-JP" sz="72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54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サポートが必要な生徒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5861A2-4887-074B-84AB-17EFB2DEC418}"/>
              </a:ext>
            </a:extLst>
          </p:cNvPr>
          <p:cNvSpPr/>
          <p:nvPr/>
        </p:nvSpPr>
        <p:spPr>
          <a:xfrm>
            <a:off x="1387018" y="534365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④</a:t>
            </a:r>
            <a:endParaRPr lang="ja-JP" altLang="en-US" sz="880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83607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72F2CD8-CE87-B446-BEF9-D7EBFE011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457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D435E73-BF03-7E41-B616-4CD6FA94E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52456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9D4F72-A080-0141-824A-B7F8BC153ECC}"/>
              </a:ext>
            </a:extLst>
          </p:cNvPr>
          <p:cNvSpPr txBox="1"/>
          <p:nvPr/>
        </p:nvSpPr>
        <p:spPr>
          <a:xfrm>
            <a:off x="7642357" y="1573066"/>
            <a:ext cx="3416320" cy="1324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データや情報で見る</a:t>
            </a:r>
            <a:endParaRPr kumimoji="1" lang="en-US" altLang="ja-JP" sz="28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高等専修学校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D4FC56-7C08-9B4E-9A68-63C515A28C13}"/>
              </a:ext>
            </a:extLst>
          </p:cNvPr>
          <p:cNvSpPr txBox="1"/>
          <p:nvPr/>
        </p:nvSpPr>
        <p:spPr>
          <a:xfrm>
            <a:off x="6509034" y="3119278"/>
            <a:ext cx="5682966" cy="1682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現在約</a:t>
            </a:r>
            <a: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400</a:t>
            </a:r>
            <a:r>
              <a:rPr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校で約</a:t>
            </a:r>
            <a: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3</a:t>
            </a:r>
            <a:r>
              <a:rPr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万</a:t>
            </a:r>
            <a: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6000</a:t>
            </a:r>
            <a:r>
              <a:rPr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人在籍</a:t>
            </a:r>
            <a:endParaRPr lang="en-US" altLang="ja-JP" sz="28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（平成</a:t>
            </a:r>
            <a: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30</a:t>
            </a:r>
            <a:r>
              <a:rPr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年度学校基本調査より）</a:t>
            </a:r>
          </a:p>
        </p:txBody>
      </p:sp>
    </p:spTree>
    <p:extLst>
      <p:ext uri="{BB962C8B-B14F-4D97-AF65-F5344CB8AC3E}">
        <p14:creationId xmlns:p14="http://schemas.microsoft.com/office/powerpoint/2010/main" val="190447077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370C8767-EE3E-FF49-AC70-1DA689B67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8" y="1377778"/>
            <a:ext cx="11771103" cy="41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690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7153280-DA7C-9B46-A8C5-FE8829158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73710"/>
            <a:ext cx="5105557" cy="4853714"/>
          </a:xfrm>
          <a:prstGeom prst="rect">
            <a:avLst/>
          </a:prstGeom>
        </p:spPr>
      </p:pic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7A6050E-34CF-8942-BC5A-743EB93FE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16438"/>
            <a:ext cx="5722602" cy="496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1742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29178A4F-1586-1E4E-8BEA-DEEC52F46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4055"/>
            <a:ext cx="10210800" cy="66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6992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13CC06F-98D0-2D40-BF3E-732A4116E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37" y="1705843"/>
            <a:ext cx="11641325" cy="34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471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78D3F0F1-80D1-A247-AB0E-5D5FB5BBF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16" y="0"/>
            <a:ext cx="10718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7931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D12D0568-4784-5F40-9F53-DDD8A4774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77" y="60984"/>
            <a:ext cx="11148646" cy="67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442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9C21843-AAD3-964E-AA6B-4E3AE48B3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94" y="323180"/>
            <a:ext cx="10415614" cy="621164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0B01BF8-4801-A04D-B420-A638492F62EE}"/>
              </a:ext>
            </a:extLst>
          </p:cNvPr>
          <p:cNvSpPr/>
          <p:nvPr/>
        </p:nvSpPr>
        <p:spPr>
          <a:xfrm>
            <a:off x="10727893" y="172417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P.</a:t>
            </a:r>
            <a:r>
              <a:rPr lang="ja-JP" altLang="en-US" sz="2800">
                <a:solidFill>
                  <a:srgbClr val="FF0000"/>
                </a:solidFill>
              </a:rPr>
              <a:t>０１</a:t>
            </a:r>
          </a:p>
        </p:txBody>
      </p:sp>
    </p:spTree>
    <p:extLst>
      <p:ext uri="{BB962C8B-B14F-4D97-AF65-F5344CB8AC3E}">
        <p14:creationId xmlns:p14="http://schemas.microsoft.com/office/powerpoint/2010/main" val="10977972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365828-19BE-C04A-A0B8-9781F85B0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54" y="4423476"/>
            <a:ext cx="8640189" cy="884335"/>
          </a:xfrm>
          <a:prstGeom prst="rect">
            <a:avLst/>
          </a:prstGeom>
        </p:spPr>
      </p:pic>
      <p:pic>
        <p:nvPicPr>
          <p:cNvPr id="5" name="図 4" descr="クロスワード パズル, テキスト, 室内, 黒 が含まれている画像&#10;&#10;自動的に生成された説明">
            <a:extLst>
              <a:ext uri="{FF2B5EF4-FFF2-40B4-BE49-F238E27FC236}">
                <a16:creationId xmlns:a16="http://schemas.microsoft.com/office/drawing/2014/main" id="{F3A22471-6C9E-F94A-BE87-2346E58D3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702" y="4036885"/>
            <a:ext cx="1631092" cy="164393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E092863-E3F7-6F49-B6CE-14AC7F256587}"/>
              </a:ext>
            </a:extLst>
          </p:cNvPr>
          <p:cNvSpPr txBox="1"/>
          <p:nvPr/>
        </p:nvSpPr>
        <p:spPr>
          <a:xfrm>
            <a:off x="632254" y="5680820"/>
            <a:ext cx="10927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800" dirty="0">
                <a:hlinkClick r:id="rId5"/>
              </a:rPr>
              <a:t>http://www.mext.go.jp/a_menu/shougai/senshuu/1413725.htm</a:t>
            </a:r>
            <a:endParaRPr kumimoji="1" lang="ja-JP" altLang="en-US" sz="280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2385D2C-6D9E-AF46-B6DC-E970290E606C}"/>
              </a:ext>
            </a:extLst>
          </p:cNvPr>
          <p:cNvSpPr/>
          <p:nvPr/>
        </p:nvSpPr>
        <p:spPr>
          <a:xfrm>
            <a:off x="632253" y="653960"/>
            <a:ext cx="75973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本日説明したパンフレットは</a:t>
            </a:r>
            <a:endParaRPr lang="en-US" altLang="ja-JP" sz="32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lang="ja-JP" altLang="en-US" sz="32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文部科学省のホームページからも</a:t>
            </a:r>
            <a:endParaRPr lang="en-US" altLang="ja-JP" sz="32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lang="ja-JP" altLang="en-US" sz="32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ダウンロード可能です。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8FFD9A-C4EB-7B40-8B01-EBDB70AA8732}"/>
              </a:ext>
            </a:extLst>
          </p:cNvPr>
          <p:cNvSpPr txBox="1"/>
          <p:nvPr/>
        </p:nvSpPr>
        <p:spPr>
          <a:xfrm>
            <a:off x="744214" y="2596629"/>
            <a:ext cx="10703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/>
              <a:t>文部科学省</a:t>
            </a:r>
            <a:r>
              <a:rPr lang="en-US" altLang="ja-JP" sz="2800" dirty="0"/>
              <a:t>HP</a:t>
            </a:r>
            <a:r>
              <a:rPr lang="ja-JP" altLang="en-US" sz="2800"/>
              <a:t>トップ</a:t>
            </a:r>
            <a:r>
              <a:rPr lang="en-US" altLang="ja-JP" sz="2800" dirty="0"/>
              <a:t>→&gt; </a:t>
            </a:r>
            <a:r>
              <a:rPr lang="ja-JP" altLang="en-US" sz="2800"/>
              <a:t>教育 </a:t>
            </a:r>
            <a:r>
              <a:rPr lang="en-US" altLang="ja-JP" sz="2800" dirty="0"/>
              <a:t>&gt; </a:t>
            </a:r>
            <a:r>
              <a:rPr lang="ja-JP" altLang="en-US" sz="2800"/>
              <a:t>大学・大学院、専門教育 </a:t>
            </a:r>
            <a:r>
              <a:rPr lang="en-US" altLang="ja-JP" sz="2800" dirty="0"/>
              <a:t>&gt; </a:t>
            </a:r>
          </a:p>
          <a:p>
            <a:r>
              <a:rPr lang="ja-JP" altLang="en-US" sz="2800"/>
              <a:t>専修学校・各種学校教育の振興 </a:t>
            </a:r>
            <a:r>
              <a:rPr lang="en-US" altLang="ja-JP" sz="2800" dirty="0"/>
              <a:t>&gt; 『</a:t>
            </a:r>
            <a:r>
              <a:rPr lang="ja-JP" altLang="en-US" sz="2800"/>
              <a:t>未来をひらく高等専修学校</a:t>
            </a:r>
            <a:r>
              <a:rPr lang="en-US" altLang="ja-JP" sz="2800" dirty="0"/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3490430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441F8AE-2687-E140-A003-A985FB48554C}"/>
              </a:ext>
            </a:extLst>
          </p:cNvPr>
          <p:cNvSpPr/>
          <p:nvPr/>
        </p:nvSpPr>
        <p:spPr>
          <a:xfrm>
            <a:off x="2656597" y="2005629"/>
            <a:ext cx="6878806" cy="28467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720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資格</a:t>
            </a:r>
            <a:r>
              <a:rPr lang="ja-JP" altLang="en-US" sz="54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が必要な仕事に</a:t>
            </a:r>
            <a:endParaRPr lang="en-US" altLang="ja-JP" sz="5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54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就きたい生徒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5861A2-4887-074B-84AB-17EFB2DEC418}"/>
              </a:ext>
            </a:extLst>
          </p:cNvPr>
          <p:cNvSpPr/>
          <p:nvPr/>
        </p:nvSpPr>
        <p:spPr>
          <a:xfrm>
            <a:off x="2000007" y="896550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①</a:t>
            </a:r>
            <a:endParaRPr lang="ja-JP" altLang="en-US" sz="880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752769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14DEC89-F8E8-7E4C-9162-2B7917500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98" y="116509"/>
            <a:ext cx="6300492" cy="662498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D974FC-ADA2-114F-9341-051BC4BE5685}"/>
              </a:ext>
            </a:extLst>
          </p:cNvPr>
          <p:cNvSpPr txBox="1"/>
          <p:nvPr/>
        </p:nvSpPr>
        <p:spPr>
          <a:xfrm>
            <a:off x="10596234" y="331670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P.</a:t>
            </a:r>
            <a:r>
              <a:rPr kumimoji="1" lang="ja-JP" altLang="en-US" sz="2800">
                <a:solidFill>
                  <a:srgbClr val="FF0000"/>
                </a:solidFill>
              </a:rPr>
              <a:t>０２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FD2D3A-6E19-6F4D-9AAB-6677C40D0778}"/>
              </a:ext>
            </a:extLst>
          </p:cNvPr>
          <p:cNvSpPr txBox="1"/>
          <p:nvPr/>
        </p:nvSpPr>
        <p:spPr>
          <a:xfrm>
            <a:off x="6826917" y="171131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（例）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C846D6-9582-3047-9D9D-53163FCC3F1D}"/>
              </a:ext>
            </a:extLst>
          </p:cNvPr>
          <p:cNvSpPr txBox="1"/>
          <p:nvPr/>
        </p:nvSpPr>
        <p:spPr>
          <a:xfrm>
            <a:off x="7018638" y="3614175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料理人　　→　　調理師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FE24452-E776-B645-A99B-CDE41CA8FF90}"/>
              </a:ext>
            </a:extLst>
          </p:cNvPr>
          <p:cNvSpPr txBox="1"/>
          <p:nvPr/>
        </p:nvSpPr>
        <p:spPr>
          <a:xfrm>
            <a:off x="7134695" y="265905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職種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8D64759-D5C5-4F4C-84EA-CA8C02A5246B}"/>
              </a:ext>
            </a:extLst>
          </p:cNvPr>
          <p:cNvSpPr txBox="1"/>
          <p:nvPr/>
        </p:nvSpPr>
        <p:spPr>
          <a:xfrm>
            <a:off x="10462339" y="265905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資格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F7EDD5-489F-7842-8876-0EFA2BA31EEB}"/>
              </a:ext>
            </a:extLst>
          </p:cNvPr>
          <p:cNvSpPr txBox="1"/>
          <p:nvPr/>
        </p:nvSpPr>
        <p:spPr>
          <a:xfrm>
            <a:off x="7018638" y="4566952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美容師　　→　　美容師</a:t>
            </a:r>
          </a:p>
        </p:txBody>
      </p:sp>
    </p:spTree>
    <p:extLst>
      <p:ext uri="{BB962C8B-B14F-4D97-AF65-F5344CB8AC3E}">
        <p14:creationId xmlns:p14="http://schemas.microsoft.com/office/powerpoint/2010/main" val="301388436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C546908-006A-C74F-A121-CD1BBC877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97" y="143898"/>
            <a:ext cx="11773806" cy="3285102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88FDF5-796F-BC44-97A2-04DAF63ABB95}"/>
              </a:ext>
            </a:extLst>
          </p:cNvPr>
          <p:cNvSpPr/>
          <p:nvPr/>
        </p:nvSpPr>
        <p:spPr>
          <a:xfrm>
            <a:off x="10535598" y="303425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P.</a:t>
            </a:r>
            <a:r>
              <a:rPr lang="ja-JP" altLang="en-US" sz="2800">
                <a:solidFill>
                  <a:srgbClr val="FF0000"/>
                </a:solidFill>
              </a:rPr>
              <a:t>０３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594F18-A048-C849-B218-AD5FDF1957C6}"/>
              </a:ext>
            </a:extLst>
          </p:cNvPr>
          <p:cNvSpPr txBox="1"/>
          <p:nvPr/>
        </p:nvSpPr>
        <p:spPr>
          <a:xfrm>
            <a:off x="852618" y="4616109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関係分野に就職した生徒数が半数以上の学校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DAB0C9-06DC-6D4D-A006-F2EBD1C2CE74}"/>
              </a:ext>
            </a:extLst>
          </p:cNvPr>
          <p:cNvSpPr txBox="1"/>
          <p:nvPr/>
        </p:nvSpPr>
        <p:spPr>
          <a:xfrm>
            <a:off x="7580943" y="424677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５４％</a:t>
            </a:r>
          </a:p>
        </p:txBody>
      </p:sp>
    </p:spTree>
    <p:extLst>
      <p:ext uri="{BB962C8B-B14F-4D97-AF65-F5344CB8AC3E}">
        <p14:creationId xmlns:p14="http://schemas.microsoft.com/office/powerpoint/2010/main" val="382680163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441F8AE-2687-E140-A003-A985FB48554C}"/>
              </a:ext>
            </a:extLst>
          </p:cNvPr>
          <p:cNvSpPr/>
          <p:nvPr/>
        </p:nvSpPr>
        <p:spPr>
          <a:xfrm>
            <a:off x="2194932" y="2005629"/>
            <a:ext cx="7802136" cy="28467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720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不登校経験者</a:t>
            </a:r>
            <a:r>
              <a:rPr lang="ja-JP" alt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で</a:t>
            </a:r>
            <a:endParaRPr lang="en-US" altLang="ja-JP" sz="72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54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自立の支えが必要な生徒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5861A2-4887-074B-84AB-17EFB2DEC418}"/>
              </a:ext>
            </a:extLst>
          </p:cNvPr>
          <p:cNvSpPr/>
          <p:nvPr/>
        </p:nvSpPr>
        <p:spPr>
          <a:xfrm>
            <a:off x="1678990" y="1156042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②</a:t>
            </a:r>
            <a:endParaRPr lang="ja-JP" altLang="en-US" sz="880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6774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66AC2C-2300-D64E-9B91-D6E0E2EEDF69}"/>
              </a:ext>
            </a:extLst>
          </p:cNvPr>
          <p:cNvSpPr txBox="1"/>
          <p:nvPr/>
        </p:nvSpPr>
        <p:spPr>
          <a:xfrm>
            <a:off x="6623052" y="950308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不登校経験の生徒　　約２０％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93FCFC-524E-DA46-8981-3C7F64E0C46C}"/>
              </a:ext>
            </a:extLst>
          </p:cNvPr>
          <p:cNvSpPr txBox="1"/>
          <p:nvPr/>
        </p:nvSpPr>
        <p:spPr>
          <a:xfrm>
            <a:off x="6623052" y="2093308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高校中退・既卒生徒　　約２％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874E29-CC90-624F-9B2F-329531CE90BE}"/>
              </a:ext>
            </a:extLst>
          </p:cNvPr>
          <p:cNvSpPr txBox="1"/>
          <p:nvPr/>
        </p:nvSpPr>
        <p:spPr>
          <a:xfrm>
            <a:off x="7047847" y="3429000"/>
            <a:ext cx="4786888" cy="2217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b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高等専修学校に入学し、</a:t>
            </a:r>
            <a:endParaRPr kumimoji="1" lang="en-US" altLang="ja-JP" sz="3200" b="1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不登校が解消され</a:t>
            </a:r>
            <a:endParaRPr kumimoji="1" lang="en-US" altLang="ja-JP" sz="3200" b="1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自立する生徒も多い</a:t>
            </a:r>
            <a:endParaRPr kumimoji="1" lang="ja-JP" altLang="en-US" sz="3200" b="1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pic>
        <p:nvPicPr>
          <p:cNvPr id="8" name="図 7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CA7C37BA-EF4A-FA45-A077-02DAA11EA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" y="400050"/>
            <a:ext cx="6228889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7962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C1A22C-2C80-4645-BA78-0F29526B1CE7}"/>
              </a:ext>
            </a:extLst>
          </p:cNvPr>
          <p:cNvSpPr txBox="1"/>
          <p:nvPr/>
        </p:nvSpPr>
        <p:spPr>
          <a:xfrm>
            <a:off x="6883400" y="1981905"/>
            <a:ext cx="5205271" cy="2894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3200" b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高等専修学校が学びの</a:t>
            </a:r>
            <a:endParaRPr kumimoji="1" lang="en-US" altLang="ja-JP" sz="3200" b="1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3200" b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セーフティネットの役割を</a:t>
            </a:r>
            <a:endParaRPr lang="en-US" altLang="ja-JP" sz="3200" b="1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3200" b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果たしている！</a:t>
            </a:r>
            <a:endParaRPr kumimoji="1" lang="ja-JP" altLang="en-US" sz="3200" b="1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pic>
        <p:nvPicPr>
          <p:cNvPr id="6" name="図 5" descr="スクリーンショット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012392C7-6AA7-8148-A1D8-5B3AB6460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309"/>
            <a:ext cx="6710148" cy="65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3233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441F8AE-2687-E140-A003-A985FB48554C}"/>
              </a:ext>
            </a:extLst>
          </p:cNvPr>
          <p:cNvSpPr/>
          <p:nvPr/>
        </p:nvSpPr>
        <p:spPr>
          <a:xfrm>
            <a:off x="1387018" y="2031277"/>
            <a:ext cx="9417963" cy="27954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自立の支えが必要な</a:t>
            </a:r>
            <a:endParaRPr lang="en-US" altLang="ja-JP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720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多様な個性のある生徒</a:t>
            </a:r>
            <a:endParaRPr lang="ja-JP" altLang="en-US" sz="54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5861A2-4887-074B-84AB-17EFB2DEC418}"/>
              </a:ext>
            </a:extLst>
          </p:cNvPr>
          <p:cNvSpPr/>
          <p:nvPr/>
        </p:nvSpPr>
        <p:spPr>
          <a:xfrm>
            <a:off x="1530709" y="884193"/>
            <a:ext cx="1313180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③</a:t>
            </a:r>
          </a:p>
          <a:p>
            <a:endParaRPr lang="ja-JP" altLang="en-US" sz="880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78980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6749</TotalTime>
  <Words>195</Words>
  <Application>Microsoft Macintosh PowerPoint</Application>
  <PresentationFormat>ワイド画面</PresentationFormat>
  <Paragraphs>51</Paragraphs>
  <Slides>20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Hiragino Kaku Gothic Pro W3</vt:lpstr>
      <vt:lpstr>Hiragino Kaku Gothic ProN W3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福田 潤</dc:creator>
  <cp:lastModifiedBy>福田 潤</cp:lastModifiedBy>
  <cp:revision>51</cp:revision>
  <dcterms:created xsi:type="dcterms:W3CDTF">2019-04-11T11:38:46Z</dcterms:created>
  <dcterms:modified xsi:type="dcterms:W3CDTF">2019-05-14T18:20:10Z</dcterms:modified>
</cp:coreProperties>
</file>